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152" y="-18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69026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each-nology.com/tutorials/teaching/differentiate/planning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ww.ualberta.ca/~jpdasddc/incl/difinst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csall.net/?id=736" TargetMode="External"/><Relationship Id="rId5" Type="http://schemas.openxmlformats.org/officeDocument/2006/relationships/hyperlink" Target="http://www.adifferentplace.org/teachers.htm" TargetMode="External"/><Relationship Id="rId4" Type="http://schemas.openxmlformats.org/officeDocument/2006/relationships/image" Target="../media/image14.png"/><Relationship Id="rId9" Type="http://schemas.openxmlformats.org/officeDocument/2006/relationships/hyperlink" Target="http://www.chaminade.org/inspire/learnstl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836075" y="1005400"/>
            <a:ext cx="8794750" cy="37253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626300" y="5046475"/>
            <a:ext cx="6983575" cy="19212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Responding to the needs of ALL learners.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497400" y="190500"/>
            <a:ext cx="9165149" cy="9736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6" name="Shape 76"/>
          <p:cNvSpPr txBox="1"/>
          <p:nvPr/>
        </p:nvSpPr>
        <p:spPr>
          <a:xfrm>
            <a:off x="610300" y="1151800"/>
            <a:ext cx="9015574" cy="61545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91911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410082"/>
              </a:buClr>
              <a:buSzPct val="168350"/>
              <a:buFont typeface="Arial"/>
              <a:buChar char="•"/>
            </a:pPr>
            <a:r>
              <a:rPr lang="en-US" sz="2222" u="sng">
                <a:solidFill>
                  <a:srgbClr val="410082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http://www.adifferentplace.org/teachers.htm</a:t>
            </a:r>
            <a:r>
              <a:rPr lang="en-US" sz="222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81000" marR="0" lvl="0" indent="-191911" algn="l">
              <a:lnSpc>
                <a:spcPct val="180000"/>
              </a:lnSpc>
              <a:spcBef>
                <a:spcPts val="396"/>
              </a:spcBef>
              <a:spcAft>
                <a:spcPts val="0"/>
              </a:spcAft>
              <a:buClr>
                <a:srgbClr val="410082"/>
              </a:buClr>
              <a:buSzPct val="168350"/>
              <a:buFont typeface="Arial"/>
              <a:buChar char="•"/>
            </a:pPr>
            <a:r>
              <a:rPr lang="en-US" sz="2222" u="sng">
                <a:solidFill>
                  <a:srgbClr val="410082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http://www.ncsall.net/?id=736</a:t>
            </a:r>
            <a:r>
              <a:rPr lang="en-US" sz="222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81000" marR="0" lvl="0" indent="-191911" algn="l">
              <a:lnSpc>
                <a:spcPct val="180000"/>
              </a:lnSpc>
              <a:spcBef>
                <a:spcPts val="396"/>
              </a:spcBef>
              <a:spcAft>
                <a:spcPts val="0"/>
              </a:spcAft>
              <a:buClr>
                <a:srgbClr val="410082"/>
              </a:buClr>
              <a:buSzPct val="168350"/>
              <a:buFont typeface="Arial"/>
              <a:buChar char="•"/>
            </a:pPr>
            <a:r>
              <a:rPr lang="en-US" sz="2222" u="sng">
                <a:solidFill>
                  <a:srgbClr val="410082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http://www.ualberta.ca/~jpdasddc/incl/difinst.htm</a:t>
            </a:r>
            <a:r>
              <a:rPr lang="en-US" sz="222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81000" marR="0" lvl="0" indent="-191911" algn="l">
              <a:lnSpc>
                <a:spcPct val="180000"/>
              </a:lnSpc>
              <a:spcBef>
                <a:spcPts val="396"/>
              </a:spcBef>
              <a:spcAft>
                <a:spcPts val="0"/>
              </a:spcAft>
              <a:buClr>
                <a:srgbClr val="410082"/>
              </a:buClr>
              <a:buSzPct val="168350"/>
              <a:buFont typeface="Arial"/>
              <a:buChar char="•"/>
            </a:pPr>
            <a:r>
              <a:rPr lang="en-US" sz="2222" u="sng">
                <a:solidFill>
                  <a:srgbClr val="410082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http://www.teach-nology.com/tutorials/teaching/differentiate/planning/</a:t>
            </a:r>
            <a:r>
              <a:rPr lang="en-US" sz="222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81000" marR="0" lvl="0" indent="-191911" algn="l">
              <a:lnSpc>
                <a:spcPct val="180000"/>
              </a:lnSpc>
              <a:spcBef>
                <a:spcPts val="396"/>
              </a:spcBef>
              <a:spcAft>
                <a:spcPts val="0"/>
              </a:spcAft>
              <a:buClr>
                <a:srgbClr val="410082"/>
              </a:buClr>
              <a:buSzPct val="168350"/>
              <a:buFont typeface="Arial"/>
              <a:buChar char="•"/>
            </a:pPr>
            <a:r>
              <a:rPr lang="en-US" sz="2222" u="sng">
                <a:solidFill>
                  <a:srgbClr val="410082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http://www.chaminade.org/inspire/learnstl.htm</a:t>
            </a:r>
            <a:r>
              <a:rPr lang="en-US" sz="222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81000" marR="0" lvl="0" indent="-191911" algn="l">
              <a:lnSpc>
                <a:spcPct val="180000"/>
              </a:lnSpc>
              <a:spcBef>
                <a:spcPts val="396"/>
              </a:spcBef>
              <a:spcAft>
                <a:spcPts val="0"/>
              </a:spcAft>
              <a:buClr>
                <a:srgbClr val="FFFFFF"/>
              </a:buClr>
              <a:buSzPct val="168350"/>
              <a:buFont typeface="Arial"/>
              <a:buChar char="•"/>
            </a:pPr>
            <a:r>
              <a:rPr lang="en-US" sz="222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“The Differentiated Classroom”, Carol Ann Tomlinson</a:t>
            </a:r>
          </a:p>
          <a:p>
            <a:pPr marL="381000" marR="0" lvl="0" indent="-191911" algn="l">
              <a:lnSpc>
                <a:spcPct val="180000"/>
              </a:lnSpc>
              <a:spcBef>
                <a:spcPts val="396"/>
              </a:spcBef>
              <a:spcAft>
                <a:spcPts val="0"/>
              </a:spcAft>
              <a:buClr>
                <a:srgbClr val="FFFFFF"/>
              </a:buClr>
              <a:buSzPct val="168350"/>
              <a:buFont typeface="Arial"/>
              <a:buChar char="•"/>
            </a:pPr>
            <a:r>
              <a:rPr lang="en-US" sz="222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“Integrating Differentiated Instruction &amp; Understanding by Design”, Carol Ann Tomlinson &amp; Jay McTighe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497400" y="296325"/>
            <a:ext cx="9165149" cy="12911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6" name="Shape 26"/>
          <p:cNvSpPr txBox="1"/>
          <p:nvPr/>
        </p:nvSpPr>
        <p:spPr>
          <a:xfrm>
            <a:off x="610300" y="1829150"/>
            <a:ext cx="9015574" cy="52055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803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Differentiation means tailoring instruction to meet individual needs. Whether teachers differentiate </a:t>
            </a:r>
            <a:r>
              <a:rPr lang="en-US" sz="311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content</a:t>
            </a: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11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process</a:t>
            </a: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11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products</a:t>
            </a: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or the </a:t>
            </a:r>
            <a:r>
              <a:rPr lang="en-US" sz="311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learning environment</a:t>
            </a: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the use of ongoing assessment and flexible grouping makes this a successful approach to instruction.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610300" y="813150"/>
            <a:ext cx="9015574" cy="60204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803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At its most basic level, differentiation consists of the efforts of teachers to respond to variance among learners in the classroom. Whenever a teacher reaches out to an individual or small group to vary his or her teaching in order to create the best learning experience possible, </a:t>
            </a:r>
            <a:r>
              <a:rPr lang="en-US" sz="3111" i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that teacher is differentiating instruction.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97400" y="296325"/>
            <a:ext cx="9165149" cy="12911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7" name="Shape 37"/>
          <p:cNvSpPr txBox="1"/>
          <p:nvPr/>
        </p:nvSpPr>
        <p:spPr>
          <a:xfrm>
            <a:off x="610300" y="1575150"/>
            <a:ext cx="9015574" cy="5561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8355" algn="l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lang="en-US" sz="3111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Content </a:t>
            </a: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 what the student needs to learn or how the student will get access to the information</a:t>
            </a:r>
          </a:p>
          <a:p>
            <a:pPr marL="381000" marR="0" lvl="0" indent="-248355" algn="l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lang="en-US" sz="3111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Process</a:t>
            </a: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– activities in which the student engages in order to make sense of or master the content</a:t>
            </a:r>
          </a:p>
          <a:p>
            <a:pPr marL="381000" marR="0" lvl="0" indent="-248355" algn="l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lang="en-US" sz="3111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Products </a:t>
            </a: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 culminating projects that ask the student to rehearse, apply, and extend what he or she has learned in a unit</a:t>
            </a:r>
          </a:p>
          <a:p>
            <a:pPr marL="381000" marR="0" lvl="0" indent="-248355" algn="l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lang="en-US" sz="3111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Learning environment </a:t>
            </a:r>
            <a:r>
              <a:rPr lang="en-US" sz="311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 the way the classroom works and feels</a:t>
            </a:r>
          </a:p>
          <a:p>
            <a:endParaRPr lang="en-US" sz="311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97400" y="264575"/>
            <a:ext cx="9165149" cy="11006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3" name="Shape 43"/>
          <p:cNvSpPr txBox="1"/>
          <p:nvPr/>
        </p:nvSpPr>
        <p:spPr>
          <a:xfrm>
            <a:off x="610300" y="1321150"/>
            <a:ext cx="9015574" cy="61545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88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Examples of differentiating </a:t>
            </a:r>
            <a:r>
              <a:rPr lang="en-US" sz="2888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content </a:t>
            </a:r>
            <a:r>
              <a:rPr lang="en-US" sz="2888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at the elementary level include the following:</a:t>
            </a:r>
          </a:p>
          <a:p>
            <a:pPr marL="381000" marR="0" lvl="0" indent="-206022" algn="l">
              <a:lnSpc>
                <a:spcPct val="215909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Using reading materials at varying readability levels </a:t>
            </a:r>
          </a:p>
          <a:p>
            <a:endParaRPr lang="en-US" sz="2444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06022" algn="l">
              <a:lnSpc>
                <a:spcPct val="215909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Putting text materials on tape</a:t>
            </a:r>
          </a:p>
          <a:p>
            <a:endParaRPr lang="en-US" sz="2444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06022" algn="l">
              <a:lnSpc>
                <a:spcPct val="215909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Using spelling or vocabulary lists at readiness levels of students </a:t>
            </a:r>
          </a:p>
          <a:p>
            <a:endParaRPr lang="en-US" sz="2444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6096000" y="3048000"/>
            <a:ext cx="1693324" cy="21060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97400" y="105825"/>
            <a:ext cx="9165149" cy="9842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0" name="Shape 50"/>
          <p:cNvSpPr txBox="1"/>
          <p:nvPr/>
        </p:nvSpPr>
        <p:spPr>
          <a:xfrm>
            <a:off x="610300" y="1151800"/>
            <a:ext cx="9015574" cy="62392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88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Examples of differentiating </a:t>
            </a:r>
            <a:r>
              <a:rPr lang="en-US" sz="2888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process </a:t>
            </a:r>
            <a:r>
              <a:rPr lang="en-US" sz="2888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or activities at the elementary level include the following: </a:t>
            </a:r>
          </a:p>
          <a:p>
            <a:pPr marL="381000" marR="0" lvl="0" indent="-206022" algn="l">
              <a:lnSpc>
                <a:spcPct val="239772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Offering manipulatives or other hands-on supports for students who need them </a:t>
            </a:r>
          </a:p>
          <a:p>
            <a:pPr marL="381000" marR="0" lvl="0" indent="-206022" algn="l">
              <a:lnSpc>
                <a:spcPct val="239772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Presenting ideas through both auditory and visual means </a:t>
            </a:r>
          </a:p>
          <a:p>
            <a:pPr marL="381000" marR="0" lvl="0" indent="-206022" algn="l">
              <a:lnSpc>
                <a:spcPct val="239772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Using reading buddies</a:t>
            </a:r>
          </a:p>
          <a:p>
            <a:pPr marL="381000" marR="0" lvl="0" indent="-206022" algn="r">
              <a:lnSpc>
                <a:spcPct val="239772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Allowing students to work alone or in small groups on their products</a:t>
            </a:r>
          </a:p>
          <a:p>
            <a:endParaRPr lang="en-US" sz="2444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444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5164650" y="2794000"/>
            <a:ext cx="1873250" cy="10900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52" name="Shape 52"/>
          <p:cNvSpPr/>
          <p:nvPr/>
        </p:nvSpPr>
        <p:spPr>
          <a:xfrm>
            <a:off x="5334000" y="6011325"/>
            <a:ext cx="1809750" cy="135465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497400" y="148150"/>
            <a:ext cx="9165149" cy="9842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8" name="Shape 58"/>
          <p:cNvSpPr txBox="1"/>
          <p:nvPr/>
        </p:nvSpPr>
        <p:spPr>
          <a:xfrm>
            <a:off x="610300" y="1067150"/>
            <a:ext cx="9015574" cy="63238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Examples of differentiating </a:t>
            </a:r>
            <a:r>
              <a:rPr lang="en-US" sz="3111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products</a:t>
            </a:r>
            <a:r>
              <a:rPr lang="en-US" sz="311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at the elementary level include the following:</a:t>
            </a:r>
          </a:p>
          <a:p>
            <a:pPr marL="381000" marR="0" lvl="0" indent="-220133" algn="l">
              <a:lnSpc>
                <a:spcPct val="179687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Giving students options of how to express required learning (e.g., create a puppet show, write a letter, or develop a mural with labels)</a:t>
            </a:r>
          </a:p>
          <a:p>
            <a:pPr marL="381000" marR="0" lvl="0" indent="-220133" algn="l">
              <a:lnSpc>
                <a:spcPct val="179687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Using rubrics that match and extend students' varied skills levels</a:t>
            </a:r>
          </a:p>
          <a:p>
            <a:pPr marL="381000" marR="0" lvl="0" indent="-220133" algn="l">
              <a:lnSpc>
                <a:spcPct val="179687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Encouraging students to create their own product assignments as long as the assignments contain required elements</a:t>
            </a:r>
          </a:p>
          <a:p>
            <a:endParaRPr lang="en-US" sz="2666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497400" y="190500"/>
            <a:ext cx="9165149" cy="9736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4" name="Shape 64"/>
          <p:cNvSpPr txBox="1"/>
          <p:nvPr/>
        </p:nvSpPr>
        <p:spPr>
          <a:xfrm>
            <a:off x="610300" y="1151800"/>
            <a:ext cx="9015574" cy="61545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50800" algn="ctr">
              <a:lnSpc>
                <a:spcPct val="107954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1851"/>
              <a:buFont typeface="Arial"/>
              <a:buNone/>
            </a:pPr>
            <a:r>
              <a:rPr lang="en-US" sz="2444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Examples of differentiating </a:t>
            </a:r>
            <a:r>
              <a:rPr lang="en-US" sz="2444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learning environment </a:t>
            </a:r>
            <a:r>
              <a:rPr lang="en-US" sz="2444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at the elementary level include:</a:t>
            </a:r>
          </a:p>
          <a:p>
            <a:pPr marL="381000" marR="0" lvl="0" indent="-206022" algn="l">
              <a:lnSpc>
                <a:spcPct val="227840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Making sure there are places in the room to work quietly and without distraction</a:t>
            </a:r>
          </a:p>
          <a:p>
            <a:pPr marL="381000" marR="0" lvl="0" indent="-206022" algn="l">
              <a:lnSpc>
                <a:spcPct val="227840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Setting out clear guidelines for independent work that matches individual needs</a:t>
            </a:r>
          </a:p>
          <a:p>
            <a:pPr marL="381000" marR="0" lvl="0" indent="-206022" algn="l">
              <a:lnSpc>
                <a:spcPct val="227840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Developing routines that allow students to get help when teachers are busy with other students and cannot help them immediately</a:t>
            </a:r>
          </a:p>
          <a:p>
            <a:endParaRPr lang="en-US" sz="2444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497400" y="63475"/>
            <a:ext cx="9165149" cy="10900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0" name="Shape 70"/>
          <p:cNvSpPr/>
          <p:nvPr/>
        </p:nvSpPr>
        <p:spPr>
          <a:xfrm>
            <a:off x="243400" y="1068900"/>
            <a:ext cx="9503825" cy="652989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Custom</PresentationFormat>
  <Paragraphs>33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/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Willard</dc:creator>
  <cp:lastModifiedBy>willard</cp:lastModifiedBy>
  <cp:revision>1</cp:revision>
  <dcterms:modified xsi:type="dcterms:W3CDTF">2013-08-16T14:46:06Z</dcterms:modified>
</cp:coreProperties>
</file>